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872" indent="0" algn="ctr">
              <a:buNone/>
              <a:defRPr sz="2200"/>
            </a:lvl2pPr>
            <a:lvl3pPr marL="1005742" indent="0" algn="ctr">
              <a:buNone/>
              <a:defRPr sz="1980"/>
            </a:lvl3pPr>
            <a:lvl4pPr marL="1508613" indent="0" algn="ctr">
              <a:buNone/>
              <a:defRPr sz="1760"/>
            </a:lvl4pPr>
            <a:lvl5pPr marL="2011483" indent="0" algn="ctr">
              <a:buNone/>
              <a:defRPr sz="1760"/>
            </a:lvl5pPr>
            <a:lvl6pPr marL="2514354" indent="0" algn="ctr">
              <a:buNone/>
              <a:defRPr sz="1760"/>
            </a:lvl6pPr>
            <a:lvl7pPr marL="3017225" indent="0" algn="ctr">
              <a:buNone/>
              <a:defRPr sz="1760"/>
            </a:lvl7pPr>
            <a:lvl8pPr marL="3520095" indent="0" algn="ctr">
              <a:buNone/>
              <a:defRPr sz="1760"/>
            </a:lvl8pPr>
            <a:lvl9pPr marL="4022966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9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9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87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742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61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48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354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22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09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2966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8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7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7" y="413812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72" indent="0">
              <a:buNone/>
              <a:defRPr sz="2200" b="1"/>
            </a:lvl2pPr>
            <a:lvl3pPr marL="1005742" indent="0">
              <a:buNone/>
              <a:defRPr sz="1980" b="1"/>
            </a:lvl3pPr>
            <a:lvl4pPr marL="1508613" indent="0">
              <a:buNone/>
              <a:defRPr sz="1760" b="1"/>
            </a:lvl4pPr>
            <a:lvl5pPr marL="2011483" indent="0">
              <a:buNone/>
              <a:defRPr sz="1760" b="1"/>
            </a:lvl5pPr>
            <a:lvl6pPr marL="2514354" indent="0">
              <a:buNone/>
              <a:defRPr sz="1760" b="1"/>
            </a:lvl6pPr>
            <a:lvl7pPr marL="3017225" indent="0">
              <a:buNone/>
              <a:defRPr sz="1760" b="1"/>
            </a:lvl7pPr>
            <a:lvl8pPr marL="3520095" indent="0">
              <a:buNone/>
              <a:defRPr sz="1760" b="1"/>
            </a:lvl8pPr>
            <a:lvl9pPr marL="4022966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72" indent="0">
              <a:buNone/>
              <a:defRPr sz="2200" b="1"/>
            </a:lvl2pPr>
            <a:lvl3pPr marL="1005742" indent="0">
              <a:buNone/>
              <a:defRPr sz="1980" b="1"/>
            </a:lvl3pPr>
            <a:lvl4pPr marL="1508613" indent="0">
              <a:buNone/>
              <a:defRPr sz="1760" b="1"/>
            </a:lvl4pPr>
            <a:lvl5pPr marL="2011483" indent="0">
              <a:buNone/>
              <a:defRPr sz="1760" b="1"/>
            </a:lvl5pPr>
            <a:lvl6pPr marL="2514354" indent="0">
              <a:buNone/>
              <a:defRPr sz="1760" b="1"/>
            </a:lvl6pPr>
            <a:lvl7pPr marL="3017225" indent="0">
              <a:buNone/>
              <a:defRPr sz="1760" b="1"/>
            </a:lvl7pPr>
            <a:lvl8pPr marL="3520095" indent="0">
              <a:buNone/>
              <a:defRPr sz="1760" b="1"/>
            </a:lvl8pPr>
            <a:lvl9pPr marL="4022966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5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7" y="518160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29" y="1119083"/>
            <a:ext cx="5092066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7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872" indent="0">
              <a:buNone/>
              <a:defRPr sz="1540"/>
            </a:lvl2pPr>
            <a:lvl3pPr marL="1005742" indent="0">
              <a:buNone/>
              <a:defRPr sz="1320"/>
            </a:lvl3pPr>
            <a:lvl4pPr marL="1508613" indent="0">
              <a:buNone/>
              <a:defRPr sz="1100"/>
            </a:lvl4pPr>
            <a:lvl5pPr marL="2011483" indent="0">
              <a:buNone/>
              <a:defRPr sz="1100"/>
            </a:lvl5pPr>
            <a:lvl6pPr marL="2514354" indent="0">
              <a:buNone/>
              <a:defRPr sz="1100"/>
            </a:lvl6pPr>
            <a:lvl7pPr marL="3017225" indent="0">
              <a:buNone/>
              <a:defRPr sz="1100"/>
            </a:lvl7pPr>
            <a:lvl8pPr marL="3520095" indent="0">
              <a:buNone/>
              <a:defRPr sz="1100"/>
            </a:lvl8pPr>
            <a:lvl9pPr marL="4022966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7" y="518160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29" y="1119083"/>
            <a:ext cx="5092066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872" indent="0">
              <a:buNone/>
              <a:defRPr sz="3080"/>
            </a:lvl2pPr>
            <a:lvl3pPr marL="1005742" indent="0">
              <a:buNone/>
              <a:defRPr sz="2640"/>
            </a:lvl3pPr>
            <a:lvl4pPr marL="1508613" indent="0">
              <a:buNone/>
              <a:defRPr sz="2200"/>
            </a:lvl4pPr>
            <a:lvl5pPr marL="2011483" indent="0">
              <a:buNone/>
              <a:defRPr sz="2200"/>
            </a:lvl5pPr>
            <a:lvl6pPr marL="2514354" indent="0">
              <a:buNone/>
              <a:defRPr sz="2200"/>
            </a:lvl6pPr>
            <a:lvl7pPr marL="3017225" indent="0">
              <a:buNone/>
              <a:defRPr sz="2200"/>
            </a:lvl7pPr>
            <a:lvl8pPr marL="3520095" indent="0">
              <a:buNone/>
              <a:defRPr sz="2200"/>
            </a:lvl8pPr>
            <a:lvl9pPr marL="4022966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7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872" indent="0">
              <a:buNone/>
              <a:defRPr sz="1540"/>
            </a:lvl2pPr>
            <a:lvl3pPr marL="1005742" indent="0">
              <a:buNone/>
              <a:defRPr sz="1320"/>
            </a:lvl3pPr>
            <a:lvl4pPr marL="1508613" indent="0">
              <a:buNone/>
              <a:defRPr sz="1100"/>
            </a:lvl4pPr>
            <a:lvl5pPr marL="2011483" indent="0">
              <a:buNone/>
              <a:defRPr sz="1100"/>
            </a:lvl5pPr>
            <a:lvl6pPr marL="2514354" indent="0">
              <a:buNone/>
              <a:defRPr sz="1100"/>
            </a:lvl6pPr>
            <a:lvl7pPr marL="3017225" indent="0">
              <a:buNone/>
              <a:defRPr sz="1100"/>
            </a:lvl7pPr>
            <a:lvl8pPr marL="3520095" indent="0">
              <a:buNone/>
              <a:defRPr sz="1100"/>
            </a:lvl8pPr>
            <a:lvl9pPr marL="4022966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5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2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29EA-FC54-42E5-8CBF-7250C9F5EFF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24E0-21CF-4414-8EF1-DAB747E7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742" rtl="0" eaLnBrk="1" latinLnBrk="0" hangingPunct="1">
        <a:lnSpc>
          <a:spcPct val="90000"/>
        </a:lnSpc>
        <a:spcBef>
          <a:spcPct val="0"/>
        </a:spcBef>
        <a:buNone/>
        <a:defRPr sz="4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35" indent="-251435" algn="l" defTabSz="1005742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06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177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048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2918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788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660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532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402" indent="-251435" algn="l" defTabSz="1005742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72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42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13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483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4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225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095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2966" algn="l" defTabSz="1005742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B707D9F-44D4-4F90-B20A-4A85F3E461AA}"/>
              </a:ext>
            </a:extLst>
          </p:cNvPr>
          <p:cNvSpPr/>
          <p:nvPr/>
        </p:nvSpPr>
        <p:spPr>
          <a:xfrm>
            <a:off x="9394" y="1132542"/>
            <a:ext cx="44062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Savannah State </a:t>
            </a:r>
            <a:r>
              <a:rPr lang="en-US" sz="1400" b="1" u="sng" dirty="0"/>
              <a:t>Majors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AS Core Curriculum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AA Core Curriculum 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Chemistry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Forensic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Civil Engineering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Computer Science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Electronics Engineering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Biology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Environmental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Marine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Mathematics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 smtClean="0"/>
              <a:t>BSED </a:t>
            </a:r>
            <a:r>
              <a:rPr lang="en-US" sz="1400" dirty="0"/>
              <a:t>Education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Political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Behavior Analysis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Criminal Justice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Sociology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Visual and Performing Arts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Mass Communications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English Language and Literature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History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Africana Studies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Homeland Security and Emergency Management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Bachelor of Social </a:t>
            </a:r>
            <a:r>
              <a:rPr lang="en-US" sz="1400" dirty="0" smtClean="0"/>
              <a:t>Work (BSW)</a:t>
            </a:r>
            <a:endParaRPr lang="en-US" sz="1400" dirty="0"/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Bachelor of Interdisciplinary </a:t>
            </a:r>
            <a:r>
              <a:rPr lang="en-US" sz="1400" dirty="0" smtClean="0"/>
              <a:t>Studies (BIS)</a:t>
            </a:r>
            <a:endParaRPr lang="en-US" sz="1400" dirty="0"/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Computer Information Systems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Management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Marketing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Accounting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Global Logistics and International Business</a:t>
            </a:r>
          </a:p>
          <a:p>
            <a:endParaRPr lang="en-US" sz="14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B3E04C2-D044-4CC8-A35F-D72DA05E5B9F}"/>
              </a:ext>
            </a:extLst>
          </p:cNvPr>
          <p:cNvGrpSpPr/>
          <p:nvPr/>
        </p:nvGrpSpPr>
        <p:grpSpPr>
          <a:xfrm>
            <a:off x="7198659" y="630553"/>
            <a:ext cx="2743200" cy="2743200"/>
            <a:chOff x="5323778" y="42279"/>
            <a:chExt cx="2743200" cy="27432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87D0C4A-495B-4450-8D3D-7F75A69B64A4}"/>
                </a:ext>
              </a:extLst>
            </p:cNvPr>
            <p:cNvSpPr/>
            <p:nvPr/>
          </p:nvSpPr>
          <p:spPr>
            <a:xfrm>
              <a:off x="5323778" y="42279"/>
              <a:ext cx="2743200" cy="2743200"/>
            </a:xfrm>
            <a:prstGeom prst="ellipse">
              <a:avLst/>
            </a:prstGeom>
            <a:solidFill>
              <a:srgbClr val="E6943A">
                <a:alpha val="2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doni MT" panose="02070603080606020203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C9695A-6F8C-4360-88A7-D65CC39BD6EA}"/>
                </a:ext>
              </a:extLst>
            </p:cNvPr>
            <p:cNvSpPr txBox="1"/>
            <p:nvPr/>
          </p:nvSpPr>
          <p:spPr>
            <a:xfrm>
              <a:off x="5876480" y="212452"/>
              <a:ext cx="15571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6943A"/>
                  </a:solidFill>
                  <a:latin typeface="Bodoni MT" panose="02070603080606020203" pitchFamily="18" charset="0"/>
                </a:rPr>
                <a:t>Social Sciences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8A8731A-6A9D-4B4F-A079-D4D93DC681E4}"/>
                </a:ext>
              </a:extLst>
            </p:cNvPr>
            <p:cNvSpPr txBox="1"/>
            <p:nvPr/>
          </p:nvSpPr>
          <p:spPr>
            <a:xfrm>
              <a:off x="5521863" y="1000094"/>
              <a:ext cx="23617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Bodoni MT" panose="02070603080606020203" pitchFamily="18" charset="0"/>
                </a:rPr>
                <a:t>1, 2, </a:t>
              </a:r>
              <a:r>
                <a:rPr lang="en-US" dirty="0" smtClean="0">
                  <a:latin typeface="Bodoni MT" panose="02070603080606020203" pitchFamily="18" charset="0"/>
                </a:rPr>
                <a:t>4, 12</a:t>
              </a:r>
              <a:r>
                <a:rPr lang="en-US" dirty="0">
                  <a:latin typeface="Bodoni MT" panose="02070603080606020203" pitchFamily="18" charset="0"/>
                </a:rPr>
                <a:t>, 13</a:t>
              </a:r>
              <a:r>
                <a:rPr lang="en-US" dirty="0" smtClean="0">
                  <a:latin typeface="Bodoni MT" panose="02070603080606020203" pitchFamily="18" charset="0"/>
                </a:rPr>
                <a:t>, 14, 15</a:t>
              </a:r>
              <a:r>
                <a:rPr lang="en-US" dirty="0">
                  <a:latin typeface="Bodoni MT" panose="02070603080606020203" pitchFamily="18" charset="0"/>
                </a:rPr>
                <a:t>, 16, 18, 20, 21, 22, 23, 24, 26, 27, 29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9637" y="269148"/>
            <a:ext cx="1880434" cy="1828800"/>
            <a:chOff x="6030856" y="56094"/>
            <a:chExt cx="1880434" cy="18288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EB0B2E4-6D2F-41AD-BCAE-653BAEB9DAE9}"/>
                </a:ext>
              </a:extLst>
            </p:cNvPr>
            <p:cNvSpPr/>
            <p:nvPr/>
          </p:nvSpPr>
          <p:spPr>
            <a:xfrm>
              <a:off x="6030856" y="56094"/>
              <a:ext cx="1828800" cy="1828800"/>
            </a:xfrm>
            <a:prstGeom prst="ellipse">
              <a:avLst/>
            </a:prstGeom>
            <a:solidFill>
              <a:srgbClr val="0070C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doni MT" panose="02070603080606020203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7F8ADE4-09F3-42A8-AF84-952DD455BDB2}"/>
                </a:ext>
              </a:extLst>
            </p:cNvPr>
            <p:cNvSpPr txBox="1"/>
            <p:nvPr/>
          </p:nvSpPr>
          <p:spPr>
            <a:xfrm>
              <a:off x="6189161" y="448314"/>
              <a:ext cx="1512190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70C0"/>
                  </a:solidFill>
                  <a:latin typeface="Bodoni MT" panose="02070603080606020203" pitchFamily="18" charset="0"/>
                </a:rPr>
                <a:t>Education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E96FBF-B58B-496D-9F24-2956D87A0976}"/>
                </a:ext>
              </a:extLst>
            </p:cNvPr>
            <p:cNvSpPr txBox="1"/>
            <p:nvPr/>
          </p:nvSpPr>
          <p:spPr>
            <a:xfrm>
              <a:off x="6062569" y="860563"/>
              <a:ext cx="1848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Bodoni MT" panose="02070603080606020203" pitchFamily="18" charset="0"/>
                </a:rPr>
                <a:t>8, 11, 12, 14, 17</a:t>
              </a:r>
              <a:endParaRPr lang="en-US" dirty="0">
                <a:latin typeface="Bodoni MT" panose="02070603080606020203" pitchFamily="18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FE688F-B263-46BC-A187-E9976E1197CE}"/>
              </a:ext>
            </a:extLst>
          </p:cNvPr>
          <p:cNvGrpSpPr/>
          <p:nvPr/>
        </p:nvGrpSpPr>
        <p:grpSpPr>
          <a:xfrm>
            <a:off x="5069131" y="4197677"/>
            <a:ext cx="2743200" cy="2743200"/>
            <a:chOff x="7228486" y="4958939"/>
            <a:chExt cx="2743200" cy="2743200"/>
          </a:xfrm>
          <a:solidFill>
            <a:schemeClr val="accent6">
              <a:alpha val="50000"/>
            </a:schemeClr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5BE8CF6-40C1-42A9-819A-1C58A7472670}"/>
                </a:ext>
              </a:extLst>
            </p:cNvPr>
            <p:cNvSpPr/>
            <p:nvPr/>
          </p:nvSpPr>
          <p:spPr>
            <a:xfrm>
              <a:off x="7228486" y="4958939"/>
              <a:ext cx="2743200" cy="2743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odoni MT" panose="02070603080606020203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60513AA-C0CA-40E5-82CF-C80AC40EF4DF}"/>
                </a:ext>
              </a:extLst>
            </p:cNvPr>
            <p:cNvSpPr txBox="1"/>
            <p:nvPr/>
          </p:nvSpPr>
          <p:spPr>
            <a:xfrm>
              <a:off x="7638297" y="5265896"/>
              <a:ext cx="19235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Bodoni MT" panose="02070603080606020203" pitchFamily="18" charset="0"/>
                </a:rPr>
                <a:t>STEM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D7203BF-7C0C-44B7-9815-432DA1E17DEF}"/>
              </a:ext>
            </a:extLst>
          </p:cNvPr>
          <p:cNvSpPr txBox="1"/>
          <p:nvPr/>
        </p:nvSpPr>
        <p:spPr>
          <a:xfrm>
            <a:off x="5100410" y="5239830"/>
            <a:ext cx="269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odoni MT" panose="02070603080606020203" pitchFamily="18" charset="0"/>
              </a:rPr>
              <a:t>1, </a:t>
            </a:r>
            <a:r>
              <a:rPr lang="en-US" dirty="0" smtClean="0">
                <a:latin typeface="Bodoni MT" panose="02070603080606020203" pitchFamily="18" charset="0"/>
              </a:rPr>
              <a:t>3</a:t>
            </a:r>
            <a:r>
              <a:rPr lang="en-US" dirty="0">
                <a:latin typeface="Bodoni MT" panose="02070603080606020203" pitchFamily="18" charset="0"/>
              </a:rPr>
              <a:t>, 4, 5, 6, 7, 8, 9, 10, 11, 12</a:t>
            </a:r>
            <a:r>
              <a:rPr lang="en-US" dirty="0" smtClean="0">
                <a:latin typeface="Bodoni MT" panose="02070603080606020203" pitchFamily="18" charset="0"/>
              </a:rPr>
              <a:t>, 14, </a:t>
            </a:r>
            <a:r>
              <a:rPr lang="en-US" dirty="0">
                <a:latin typeface="Bodoni MT" panose="02070603080606020203" pitchFamily="18" charset="0"/>
              </a:rPr>
              <a:t>18, 22, 24, 25, 28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A65350C-CA9F-4856-A10D-AB1F28138A7B}"/>
              </a:ext>
            </a:extLst>
          </p:cNvPr>
          <p:cNvGrpSpPr/>
          <p:nvPr/>
        </p:nvGrpSpPr>
        <p:grpSpPr>
          <a:xfrm>
            <a:off x="5328899" y="1991279"/>
            <a:ext cx="2286000" cy="2286000"/>
            <a:chOff x="7579517" y="2500759"/>
            <a:chExt cx="2286000" cy="2286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3FF2A8-3F33-446E-AB89-2A5B0EEF285A}"/>
                </a:ext>
              </a:extLst>
            </p:cNvPr>
            <p:cNvSpPr/>
            <p:nvPr/>
          </p:nvSpPr>
          <p:spPr>
            <a:xfrm>
              <a:off x="7579517" y="2500759"/>
              <a:ext cx="2286000" cy="22860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doni MT" panose="02070603080606020203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4C8D076-499A-4347-9052-63CBA005D65F}"/>
                </a:ext>
              </a:extLst>
            </p:cNvPr>
            <p:cNvSpPr txBox="1"/>
            <p:nvPr/>
          </p:nvSpPr>
          <p:spPr>
            <a:xfrm>
              <a:off x="7721010" y="2733057"/>
              <a:ext cx="200301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CCC00"/>
                  </a:solidFill>
                  <a:latin typeface="Bodoni MT" panose="02070603080606020203" pitchFamily="18" charset="0"/>
                </a:rPr>
                <a:t>Policy &amp; </a:t>
              </a:r>
            </a:p>
            <a:p>
              <a:pPr algn="ctr"/>
              <a:r>
                <a:rPr lang="en-US" dirty="0" smtClean="0">
                  <a:solidFill>
                    <a:srgbClr val="CCCC00"/>
                  </a:solidFill>
                  <a:latin typeface="Bodoni MT" panose="02070603080606020203" pitchFamily="18" charset="0"/>
                </a:rPr>
                <a:t>Public Service</a:t>
              </a:r>
              <a:endParaRPr lang="en-US" dirty="0">
                <a:solidFill>
                  <a:srgbClr val="CCCC00"/>
                </a:solidFill>
                <a:latin typeface="Bodoni MT" panose="02070603080606020203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D393A2B-BEDC-4C7A-9FFE-498F1EB0BDD4}"/>
                </a:ext>
              </a:extLst>
            </p:cNvPr>
            <p:cNvSpPr txBox="1"/>
            <p:nvPr/>
          </p:nvSpPr>
          <p:spPr>
            <a:xfrm>
              <a:off x="7656890" y="3348827"/>
              <a:ext cx="2152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Bodoni MT" panose="02070603080606020203" pitchFamily="18" charset="0"/>
                </a:rPr>
                <a:t>4</a:t>
              </a:r>
              <a:r>
                <a:rPr lang="en-US" dirty="0" smtClean="0">
                  <a:latin typeface="Bodoni MT" panose="02070603080606020203" pitchFamily="18" charset="0"/>
                </a:rPr>
                <a:t>, 5, </a:t>
              </a:r>
              <a:r>
                <a:rPr lang="en-US" dirty="0">
                  <a:latin typeface="Bodoni MT" panose="02070603080606020203" pitchFamily="18" charset="0"/>
                </a:rPr>
                <a:t>9, 13, 15, 20, 21, 22, 23, 26, 28, 29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6748FB6-9508-4508-9EF6-A3623E683FC3}"/>
              </a:ext>
            </a:extLst>
          </p:cNvPr>
          <p:cNvGrpSpPr/>
          <p:nvPr/>
        </p:nvGrpSpPr>
        <p:grpSpPr>
          <a:xfrm>
            <a:off x="3372854" y="3011358"/>
            <a:ext cx="2286000" cy="2286000"/>
            <a:chOff x="4843959" y="5492805"/>
            <a:chExt cx="2057400" cy="20574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B5E77A0-6828-41A9-8CF6-75E705B6BB70}"/>
                </a:ext>
              </a:extLst>
            </p:cNvPr>
            <p:cNvSpPr/>
            <p:nvPr/>
          </p:nvSpPr>
          <p:spPr>
            <a:xfrm>
              <a:off x="4843959" y="5492805"/>
              <a:ext cx="2057400" cy="2057400"/>
            </a:xfrm>
            <a:prstGeom prst="ellipse">
              <a:avLst/>
            </a:prstGeom>
            <a:solidFill>
              <a:srgbClr val="00B0F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odoni MT" panose="02070603080606020203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6D50539-EAD1-47C1-AE31-12F81DF019B4}"/>
                </a:ext>
              </a:extLst>
            </p:cNvPr>
            <p:cNvSpPr txBox="1"/>
            <p:nvPr/>
          </p:nvSpPr>
          <p:spPr>
            <a:xfrm>
              <a:off x="5256858" y="5672320"/>
              <a:ext cx="13281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B0F0"/>
                  </a:solidFill>
                  <a:latin typeface="Bodoni MT" panose="02070603080606020203" pitchFamily="18" charset="0"/>
                </a:rPr>
                <a:t>Business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C248E5-F6C0-47A7-8F14-6BA35F2FA07A}"/>
                </a:ext>
              </a:extLst>
            </p:cNvPr>
            <p:cNvSpPr txBox="1"/>
            <p:nvPr/>
          </p:nvSpPr>
          <p:spPr>
            <a:xfrm>
              <a:off x="5067632" y="6212837"/>
              <a:ext cx="1706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Bodoni MT" panose="02070603080606020203" pitchFamily="18" charset="0"/>
                </a:rPr>
                <a:t>5, 6, 7</a:t>
              </a:r>
              <a:r>
                <a:rPr lang="en-US" dirty="0" smtClean="0">
                  <a:latin typeface="Bodoni MT" panose="02070603080606020203" pitchFamily="18" charset="0"/>
                </a:rPr>
                <a:t>, </a:t>
              </a:r>
              <a:r>
                <a:rPr lang="en-US" dirty="0">
                  <a:latin typeface="Bodoni MT" panose="02070603080606020203" pitchFamily="18" charset="0"/>
                </a:rPr>
                <a:t>25, 26, 27, 28, 29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A3DCC28-B29D-42B0-9650-DC07990FEA6C}"/>
              </a:ext>
            </a:extLst>
          </p:cNvPr>
          <p:cNvGrpSpPr/>
          <p:nvPr/>
        </p:nvGrpSpPr>
        <p:grpSpPr>
          <a:xfrm>
            <a:off x="3114608" y="391079"/>
            <a:ext cx="2743200" cy="2743200"/>
            <a:chOff x="2959566" y="3060370"/>
            <a:chExt cx="2743200" cy="274320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A9AE890-98C2-40C6-96D0-3DBC755AC9C3}"/>
                </a:ext>
              </a:extLst>
            </p:cNvPr>
            <p:cNvGrpSpPr/>
            <p:nvPr/>
          </p:nvGrpSpPr>
          <p:grpSpPr>
            <a:xfrm>
              <a:off x="2959566" y="3060370"/>
              <a:ext cx="2743200" cy="2743200"/>
              <a:chOff x="3020272" y="2951098"/>
              <a:chExt cx="2743200" cy="27432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8E8CF51-9330-49A4-8929-8F1A846E3A4D}"/>
                  </a:ext>
                </a:extLst>
              </p:cNvPr>
              <p:cNvSpPr/>
              <p:nvPr/>
            </p:nvSpPr>
            <p:spPr>
              <a:xfrm>
                <a:off x="3020272" y="2951098"/>
                <a:ext cx="2743200" cy="2743200"/>
              </a:xfrm>
              <a:prstGeom prst="ellipse">
                <a:avLst/>
              </a:prstGeom>
              <a:solidFill>
                <a:srgbClr val="7030A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Bodoni MT" panose="02070603080606020203" pitchFamily="18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F740B-7BCE-47FE-8B24-774A5A6B40BC}"/>
                  </a:ext>
                </a:extLst>
              </p:cNvPr>
              <p:cNvSpPr txBox="1"/>
              <p:nvPr/>
            </p:nvSpPr>
            <p:spPr>
              <a:xfrm>
                <a:off x="3591837" y="3353888"/>
                <a:ext cx="162092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030A0"/>
                    </a:solidFill>
                    <a:latin typeface="Bodoni MT" panose="02070603080606020203" pitchFamily="18" charset="0"/>
                  </a:rPr>
                  <a:t>Arts &amp; Humanities</a:t>
                </a:r>
                <a:endParaRPr lang="en-US" dirty="0">
                  <a:solidFill>
                    <a:srgbClr val="7030A0"/>
                  </a:solidFill>
                  <a:latin typeface="Bodoni MT" panose="02070603080606020203" pitchFamily="18" charset="0"/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585E7CC-7C80-4B8F-BDB6-0BEAA873A9AA}"/>
                </a:ext>
              </a:extLst>
            </p:cNvPr>
            <p:cNvSpPr txBox="1"/>
            <p:nvPr/>
          </p:nvSpPr>
          <p:spPr>
            <a:xfrm>
              <a:off x="3068616" y="4168083"/>
              <a:ext cx="2507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Bodoni MT" panose="02070603080606020203" pitchFamily="18" charset="0"/>
                </a:rPr>
                <a:t>2</a:t>
              </a:r>
              <a:r>
                <a:rPr lang="en-US" dirty="0">
                  <a:latin typeface="Bodoni MT" panose="02070603080606020203" pitchFamily="18" charset="0"/>
                </a:rPr>
                <a:t>, </a:t>
              </a:r>
              <a:r>
                <a:rPr lang="en-US" dirty="0" smtClean="0">
                  <a:latin typeface="Bodoni MT" panose="02070603080606020203" pitchFamily="18" charset="0"/>
                </a:rPr>
                <a:t>6, 12</a:t>
              </a:r>
              <a:r>
                <a:rPr lang="en-US" dirty="0">
                  <a:latin typeface="Bodoni MT" panose="02070603080606020203" pitchFamily="18" charset="0"/>
                </a:rPr>
                <a:t>, 13</a:t>
              </a:r>
              <a:r>
                <a:rPr lang="en-US" dirty="0" smtClean="0">
                  <a:latin typeface="Bodoni MT" panose="02070603080606020203" pitchFamily="18" charset="0"/>
                </a:rPr>
                <a:t>, </a:t>
              </a:r>
              <a:r>
                <a:rPr lang="en-US" dirty="0">
                  <a:latin typeface="Bodoni MT" panose="02070603080606020203" pitchFamily="18" charset="0"/>
                </a:rPr>
                <a:t>15, </a:t>
              </a:r>
              <a:r>
                <a:rPr lang="en-US" dirty="0" smtClean="0">
                  <a:latin typeface="Bodoni MT" panose="02070603080606020203" pitchFamily="18" charset="0"/>
                </a:rPr>
                <a:t>16, 17, 18</a:t>
              </a:r>
              <a:r>
                <a:rPr lang="en-US" dirty="0">
                  <a:latin typeface="Bodoni MT" panose="02070603080606020203" pitchFamily="18" charset="0"/>
                </a:rPr>
                <a:t>, 19, 20, 21, </a:t>
              </a:r>
              <a:r>
                <a:rPr lang="en-US" dirty="0" smtClean="0">
                  <a:latin typeface="Bodoni MT" panose="02070603080606020203" pitchFamily="18" charset="0"/>
                </a:rPr>
                <a:t>24, 27 </a:t>
              </a:r>
              <a:endParaRPr lang="en-US" dirty="0">
                <a:latin typeface="Bodoni MT" panose="02070603080606020203" pitchFamily="18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C7BD10F-E067-403C-844B-718421B2F29F}"/>
              </a:ext>
            </a:extLst>
          </p:cNvPr>
          <p:cNvSpPr txBox="1"/>
          <p:nvPr/>
        </p:nvSpPr>
        <p:spPr>
          <a:xfrm>
            <a:off x="109350" y="160095"/>
            <a:ext cx="329039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" panose="02070603080606020203" pitchFamily="18" charset="0"/>
              </a:rPr>
              <a:t>SSU </a:t>
            </a:r>
          </a:p>
          <a:p>
            <a:pPr algn="ctr"/>
            <a:r>
              <a:rPr lang="en-US" sz="2400" dirty="0" smtClean="0">
                <a:latin typeface="Bodoni MT" panose="02070603080606020203" pitchFamily="18" charset="0"/>
              </a:rPr>
              <a:t>“Focus Areas Universe”</a:t>
            </a:r>
            <a:endParaRPr lang="en-US" sz="2400" dirty="0">
              <a:latin typeface="Bodoni MT" panose="02070603080606020203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057568" y="3236664"/>
            <a:ext cx="2250975" cy="1828800"/>
            <a:chOff x="7863494" y="4372714"/>
            <a:chExt cx="2250975" cy="18288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915B66E-811D-4EE8-B4D4-1DA4D09A1DBF}"/>
                </a:ext>
              </a:extLst>
            </p:cNvPr>
            <p:cNvSpPr/>
            <p:nvPr/>
          </p:nvSpPr>
          <p:spPr>
            <a:xfrm>
              <a:off x="8047750" y="4372714"/>
              <a:ext cx="1828800" cy="1828800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800000"/>
                </a:highlight>
                <a:latin typeface="Bodoni MT" panose="02070603080606020203" pitchFamily="18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863494" y="4653884"/>
              <a:ext cx="2250975" cy="956022"/>
              <a:chOff x="8475045" y="4267792"/>
              <a:chExt cx="2250975" cy="1051623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11ABE4-C744-4B2A-8EE1-DB8AE2A873B8}"/>
                  </a:ext>
                </a:extLst>
              </p:cNvPr>
              <p:cNvSpPr txBox="1"/>
              <p:nvPr/>
            </p:nvSpPr>
            <p:spPr>
              <a:xfrm>
                <a:off x="8475045" y="4267792"/>
                <a:ext cx="2250975" cy="710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Bodoni MT" panose="02070603080606020203" pitchFamily="18" charset="0"/>
                  </a:rPr>
                  <a:t>Health &amp; </a:t>
                </a: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Bodoni MT" panose="02070603080606020203" pitchFamily="18" charset="0"/>
                  </a:rPr>
                  <a:t>Human Services</a:t>
                </a:r>
                <a:endParaRPr lang="en-US" dirty="0">
                  <a:solidFill>
                    <a:srgbClr val="FF0000"/>
                  </a:solidFill>
                  <a:latin typeface="Bodoni MT" panose="02070603080606020203" pitchFamily="18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EB3D25A-C92B-48B5-9200-F3032A6B99FD}"/>
                  </a:ext>
                </a:extLst>
              </p:cNvPr>
              <p:cNvSpPr txBox="1"/>
              <p:nvPr/>
            </p:nvSpPr>
            <p:spPr>
              <a:xfrm>
                <a:off x="8859694" y="4950084"/>
                <a:ext cx="1568057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Bodoni MT" panose="02070603080606020203" pitchFamily="18" charset="0"/>
                  </a:rPr>
                  <a:t>1, 2, 8, 14, 23  </a:t>
                </a:r>
                <a:endParaRPr lang="en-US" dirty="0">
                  <a:latin typeface="Bodoni MT" panose="020706030806060202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460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87617" y="-1144180"/>
            <a:ext cx="7483165" cy="1005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8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B5E77A0-6828-41A9-8CF6-75E705B6BB70}"/>
              </a:ext>
            </a:extLst>
          </p:cNvPr>
          <p:cNvSpPr/>
          <p:nvPr/>
        </p:nvSpPr>
        <p:spPr>
          <a:xfrm>
            <a:off x="6853711" y="3593701"/>
            <a:ext cx="2651760" cy="2651760"/>
          </a:xfrm>
          <a:prstGeom prst="ellipse">
            <a:avLst/>
          </a:prstGeom>
          <a:solidFill>
            <a:srgbClr val="00B0F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50539-EAD1-47C1-AE31-12F81DF019B4}"/>
              </a:ext>
            </a:extLst>
          </p:cNvPr>
          <p:cNvSpPr txBox="1"/>
          <p:nvPr/>
        </p:nvSpPr>
        <p:spPr>
          <a:xfrm>
            <a:off x="8476910" y="6146457"/>
            <a:ext cx="13281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Elephant" panose="02020904090505020303" pitchFamily="18" charset="0"/>
              </a:rPr>
              <a:t>Business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E4C2E8-2EF3-4C7E-82E1-0A28CB6F96E1}"/>
              </a:ext>
            </a:extLst>
          </p:cNvPr>
          <p:cNvSpPr/>
          <p:nvPr/>
        </p:nvSpPr>
        <p:spPr>
          <a:xfrm>
            <a:off x="6485510" y="1251219"/>
            <a:ext cx="1554480" cy="1554480"/>
          </a:xfrm>
          <a:prstGeom prst="ellips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6FA56-9452-444C-9D7E-1C174FDB90AC}"/>
              </a:ext>
            </a:extLst>
          </p:cNvPr>
          <p:cNvSpPr txBox="1"/>
          <p:nvPr/>
        </p:nvSpPr>
        <p:spPr>
          <a:xfrm>
            <a:off x="7147470" y="689074"/>
            <a:ext cx="13036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Elephant" panose="02020904090505020303" pitchFamily="18" charset="0"/>
              </a:rPr>
              <a:t>Natural Sciences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15B66E-811D-4EE8-B4D4-1DA4D09A1DBF}"/>
              </a:ext>
            </a:extLst>
          </p:cNvPr>
          <p:cNvSpPr/>
          <p:nvPr/>
        </p:nvSpPr>
        <p:spPr>
          <a:xfrm>
            <a:off x="5325864" y="3153260"/>
            <a:ext cx="1280160" cy="1280160"/>
          </a:xfrm>
          <a:prstGeom prst="ellipse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80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1ABE4-C744-4B2A-8EE1-DB8AE2A873B8}"/>
              </a:ext>
            </a:extLst>
          </p:cNvPr>
          <p:cNvSpPr txBox="1"/>
          <p:nvPr/>
        </p:nvSpPr>
        <p:spPr>
          <a:xfrm>
            <a:off x="4826837" y="3224663"/>
            <a:ext cx="15544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Elephant" panose="02020904090505020303" pitchFamily="18" charset="0"/>
              </a:rPr>
              <a:t>Health Sciences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E8CF51-9330-49A4-8929-8F1A846E3A4D}"/>
              </a:ext>
            </a:extLst>
          </p:cNvPr>
          <p:cNvSpPr/>
          <p:nvPr/>
        </p:nvSpPr>
        <p:spPr>
          <a:xfrm>
            <a:off x="3292173" y="2657243"/>
            <a:ext cx="2834640" cy="2834640"/>
          </a:xfrm>
          <a:prstGeom prst="ellipse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8F740B-7BCE-47FE-8B24-774A5A6B40BC}"/>
              </a:ext>
            </a:extLst>
          </p:cNvPr>
          <p:cNvSpPr txBox="1"/>
          <p:nvPr/>
        </p:nvSpPr>
        <p:spPr>
          <a:xfrm>
            <a:off x="3510350" y="5501749"/>
            <a:ext cx="16209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lephant" panose="02020904090505020303" pitchFamily="18" charset="0"/>
              </a:rPr>
              <a:t>Humanities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B0B2E4-6D2F-41AD-BCAE-653BAEB9DAE9}"/>
              </a:ext>
            </a:extLst>
          </p:cNvPr>
          <p:cNvSpPr/>
          <p:nvPr/>
        </p:nvSpPr>
        <p:spPr>
          <a:xfrm>
            <a:off x="4573225" y="578149"/>
            <a:ext cx="2651760" cy="2651760"/>
          </a:xfrm>
          <a:prstGeom prst="ellipse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F8ADE4-09F3-42A8-AF84-952DD455BDB2}"/>
              </a:ext>
            </a:extLst>
          </p:cNvPr>
          <p:cNvSpPr txBox="1"/>
          <p:nvPr/>
        </p:nvSpPr>
        <p:spPr>
          <a:xfrm>
            <a:off x="5241276" y="294914"/>
            <a:ext cx="13739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lephant" panose="02020904090505020303" pitchFamily="18" charset="0"/>
              </a:rPr>
              <a:t>Education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5BE8CF6-40C1-42A9-819A-1C58A7472670}"/>
              </a:ext>
            </a:extLst>
          </p:cNvPr>
          <p:cNvSpPr/>
          <p:nvPr/>
        </p:nvSpPr>
        <p:spPr>
          <a:xfrm>
            <a:off x="6312596" y="1590004"/>
            <a:ext cx="3657600" cy="3657600"/>
          </a:xfrm>
          <a:prstGeom prst="ellipse">
            <a:avLst/>
          </a:prstGeom>
          <a:solidFill>
            <a:srgbClr val="FF0DD1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0513AA-C0CA-40E5-82CF-C80AC40EF4DF}"/>
              </a:ext>
            </a:extLst>
          </p:cNvPr>
          <p:cNvSpPr txBox="1"/>
          <p:nvPr/>
        </p:nvSpPr>
        <p:spPr>
          <a:xfrm>
            <a:off x="9034981" y="1433943"/>
            <a:ext cx="19235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DD1"/>
                </a:solidFill>
                <a:latin typeface="Elephant" panose="02020904090505020303" pitchFamily="18" charset="0"/>
              </a:rPr>
              <a:t>STEM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13E1154-1110-4048-8BA4-EE5E4CD37B81}"/>
              </a:ext>
            </a:extLst>
          </p:cNvPr>
          <p:cNvSpPr/>
          <p:nvPr/>
        </p:nvSpPr>
        <p:spPr>
          <a:xfrm>
            <a:off x="3356408" y="1556816"/>
            <a:ext cx="1554480" cy="1554480"/>
          </a:xfrm>
          <a:prstGeom prst="ellipse">
            <a:avLst/>
          </a:prstGeom>
          <a:solidFill>
            <a:srgbClr val="2DFF11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1A8F99-7F0F-471C-B16F-E5CA6BAB43C3}"/>
              </a:ext>
            </a:extLst>
          </p:cNvPr>
          <p:cNvSpPr txBox="1"/>
          <p:nvPr/>
        </p:nvSpPr>
        <p:spPr>
          <a:xfrm>
            <a:off x="3455804" y="1299815"/>
            <a:ext cx="7785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DFF11"/>
                </a:solidFill>
                <a:latin typeface="Elephant" panose="02020904090505020303" pitchFamily="18" charset="0"/>
              </a:rPr>
              <a:t>Arts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3FF2A8-3F33-446E-AB89-2A5B0EEF285A}"/>
              </a:ext>
            </a:extLst>
          </p:cNvPr>
          <p:cNvSpPr/>
          <p:nvPr/>
        </p:nvSpPr>
        <p:spPr>
          <a:xfrm>
            <a:off x="5077046" y="4107255"/>
            <a:ext cx="2377440" cy="2377440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8D076-499A-4347-9052-63CBA005D65F}"/>
              </a:ext>
            </a:extLst>
          </p:cNvPr>
          <p:cNvSpPr txBox="1"/>
          <p:nvPr/>
        </p:nvSpPr>
        <p:spPr>
          <a:xfrm>
            <a:off x="4803878" y="6481973"/>
            <a:ext cx="31089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CCC00"/>
                </a:solidFill>
                <a:latin typeface="Elephant" panose="02020904090505020303" pitchFamily="18" charset="0"/>
              </a:rPr>
              <a:t>Government, Law, and Policy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87D0C4A-495B-4450-8D3D-7F75A69B64A4}"/>
              </a:ext>
            </a:extLst>
          </p:cNvPr>
          <p:cNvSpPr/>
          <p:nvPr/>
        </p:nvSpPr>
        <p:spPr>
          <a:xfrm>
            <a:off x="4696966" y="2344818"/>
            <a:ext cx="3108960" cy="3108960"/>
          </a:xfrm>
          <a:prstGeom prst="ellipse">
            <a:avLst/>
          </a:prstGeom>
          <a:solidFill>
            <a:srgbClr val="E6943A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C9695A-6F8C-4360-88A7-D65CC39BD6EA}"/>
              </a:ext>
            </a:extLst>
          </p:cNvPr>
          <p:cNvSpPr txBox="1"/>
          <p:nvPr/>
        </p:nvSpPr>
        <p:spPr>
          <a:xfrm>
            <a:off x="5335718" y="2441041"/>
            <a:ext cx="155718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6943A"/>
                </a:solidFill>
                <a:latin typeface="Elephant" panose="02020904090505020303" pitchFamily="18" charset="0"/>
              </a:rPr>
              <a:t>Social Sciences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707D9F-44D4-4F90-B20A-4A85F3E461AA}"/>
              </a:ext>
            </a:extLst>
          </p:cNvPr>
          <p:cNvSpPr/>
          <p:nvPr/>
        </p:nvSpPr>
        <p:spPr>
          <a:xfrm>
            <a:off x="9394" y="1132542"/>
            <a:ext cx="44062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SSU Majors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AS Core Curriculum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AA Core Curriculum 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Chemistry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Forensic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Civil Engineering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Computer Science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Electronics Engineering Technology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Biology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Environmental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Marine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Mathematics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Computer Information Systems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Management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Marketing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Accounting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Sociology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Bachelor of Social Work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Political Science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Behavior Analysis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Criminal Justice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Visual and Performing Arts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Mass Communications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Homeland Security and Emergency Management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English Language and Literature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History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 Africana Studies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BS Education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Bachelor of Interdisciplinary Studies</a:t>
            </a:r>
          </a:p>
          <a:p>
            <a:pPr marL="342866" indent="-342866">
              <a:buFont typeface="+mj-lt"/>
              <a:buAutoNum type="arabicPeriod"/>
            </a:pPr>
            <a:r>
              <a:rPr lang="en-US" sz="1400" dirty="0"/>
              <a:t>BBA Global Logistics and International Business</a:t>
            </a:r>
          </a:p>
          <a:p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8731A-6A9D-4B4F-A079-D4D93DC681E4}"/>
              </a:ext>
            </a:extLst>
          </p:cNvPr>
          <p:cNvSpPr txBox="1"/>
          <p:nvPr/>
        </p:nvSpPr>
        <p:spPr>
          <a:xfrm>
            <a:off x="6161753" y="3549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E96FBF-B58B-496D-9F24-2956D87A0976}"/>
              </a:ext>
            </a:extLst>
          </p:cNvPr>
          <p:cNvSpPr txBox="1"/>
          <p:nvPr/>
        </p:nvSpPr>
        <p:spPr>
          <a:xfrm>
            <a:off x="5996761" y="3421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A5692B-3C53-45D9-A5A4-59CB30A03A26}"/>
              </a:ext>
            </a:extLst>
          </p:cNvPr>
          <p:cNvSpPr txBox="1"/>
          <p:nvPr/>
        </p:nvSpPr>
        <p:spPr>
          <a:xfrm>
            <a:off x="7269094" y="2335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C3E531-E377-4791-931C-A3B86E33FD82}"/>
              </a:ext>
            </a:extLst>
          </p:cNvPr>
          <p:cNvSpPr txBox="1"/>
          <p:nvPr/>
        </p:nvSpPr>
        <p:spPr>
          <a:xfrm>
            <a:off x="6871722" y="38599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F39F5C-D512-49F0-8BF2-C9C3BF1C07DD}"/>
              </a:ext>
            </a:extLst>
          </p:cNvPr>
          <p:cNvSpPr txBox="1"/>
          <p:nvPr/>
        </p:nvSpPr>
        <p:spPr>
          <a:xfrm>
            <a:off x="7443296" y="38299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C0E80C-4A33-4E58-A841-ECD823BD229E}"/>
              </a:ext>
            </a:extLst>
          </p:cNvPr>
          <p:cNvSpPr txBox="1"/>
          <p:nvPr/>
        </p:nvSpPr>
        <p:spPr>
          <a:xfrm>
            <a:off x="8231138" y="4309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DD8AA6-5F0E-4A7F-BDFB-4FE5AC144199}"/>
              </a:ext>
            </a:extLst>
          </p:cNvPr>
          <p:cNvSpPr txBox="1"/>
          <p:nvPr/>
        </p:nvSpPr>
        <p:spPr>
          <a:xfrm>
            <a:off x="8737218" y="39620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C2529A-9C9C-4902-9403-5D5F0D1F96F7}"/>
              </a:ext>
            </a:extLst>
          </p:cNvPr>
          <p:cNvSpPr txBox="1"/>
          <p:nvPr/>
        </p:nvSpPr>
        <p:spPr>
          <a:xfrm>
            <a:off x="6469908" y="21089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F398C8-FF5A-4327-9016-3BB1205276FE}"/>
              </a:ext>
            </a:extLst>
          </p:cNvPr>
          <p:cNvSpPr txBox="1"/>
          <p:nvPr/>
        </p:nvSpPr>
        <p:spPr>
          <a:xfrm>
            <a:off x="6871722" y="2462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7203BF-7C0C-44B7-9815-432DA1E17DEF}"/>
              </a:ext>
            </a:extLst>
          </p:cNvPr>
          <p:cNvSpPr txBox="1"/>
          <p:nvPr/>
        </p:nvSpPr>
        <p:spPr>
          <a:xfrm>
            <a:off x="7035782" y="19647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393A2B-BEDC-4C7A-9FFE-498F1EB0BDD4}"/>
              </a:ext>
            </a:extLst>
          </p:cNvPr>
          <p:cNvSpPr txBox="1"/>
          <p:nvPr/>
        </p:nvSpPr>
        <p:spPr>
          <a:xfrm>
            <a:off x="8075628" y="30947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665259-F023-407B-8328-B7745F9F4032}"/>
              </a:ext>
            </a:extLst>
          </p:cNvPr>
          <p:cNvSpPr txBox="1"/>
          <p:nvPr/>
        </p:nvSpPr>
        <p:spPr>
          <a:xfrm>
            <a:off x="8110505" y="47469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0F8F88-27E7-49AE-BA68-6693ADD7BA74}"/>
              </a:ext>
            </a:extLst>
          </p:cNvPr>
          <p:cNvSpPr txBox="1"/>
          <p:nvPr/>
        </p:nvSpPr>
        <p:spPr>
          <a:xfrm>
            <a:off x="6924891" y="49250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FDCBBF-A4EC-46B5-9C53-3C6C9F51BC6A}"/>
              </a:ext>
            </a:extLst>
          </p:cNvPr>
          <p:cNvSpPr txBox="1"/>
          <p:nvPr/>
        </p:nvSpPr>
        <p:spPr>
          <a:xfrm>
            <a:off x="7163038" y="41949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C248E5-F6C0-47A7-8F14-6BA35F2FA07A}"/>
              </a:ext>
            </a:extLst>
          </p:cNvPr>
          <p:cNvSpPr txBox="1"/>
          <p:nvPr/>
        </p:nvSpPr>
        <p:spPr>
          <a:xfrm>
            <a:off x="8547891" y="47349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15DD11-ED8D-46D6-9517-70F30FB84445}"/>
              </a:ext>
            </a:extLst>
          </p:cNvPr>
          <p:cNvSpPr txBox="1"/>
          <p:nvPr/>
        </p:nvSpPr>
        <p:spPr>
          <a:xfrm>
            <a:off x="5760277" y="3718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CC6CD4-8FC3-4B00-BE71-4C7DA88D62B9}"/>
              </a:ext>
            </a:extLst>
          </p:cNvPr>
          <p:cNvSpPr txBox="1"/>
          <p:nvPr/>
        </p:nvSpPr>
        <p:spPr>
          <a:xfrm>
            <a:off x="6081721" y="39298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F9348F2-DDAA-4435-B492-1A96727678DE}"/>
              </a:ext>
            </a:extLst>
          </p:cNvPr>
          <p:cNvSpPr txBox="1"/>
          <p:nvPr/>
        </p:nvSpPr>
        <p:spPr>
          <a:xfrm>
            <a:off x="5274931" y="37213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1EAC66-F06F-4FD0-8E51-6D208213AE70}"/>
              </a:ext>
            </a:extLst>
          </p:cNvPr>
          <p:cNvSpPr txBox="1"/>
          <p:nvPr/>
        </p:nvSpPr>
        <p:spPr>
          <a:xfrm>
            <a:off x="6067273" y="50555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85E7CC-7C80-4B8F-BDB6-0BEAA873A9AA}"/>
              </a:ext>
            </a:extLst>
          </p:cNvPr>
          <p:cNvSpPr txBox="1"/>
          <p:nvPr/>
        </p:nvSpPr>
        <p:spPr>
          <a:xfrm>
            <a:off x="5503715" y="44504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F393C0-BF4A-4426-A931-3441E81DBCF9}"/>
              </a:ext>
            </a:extLst>
          </p:cNvPr>
          <p:cNvSpPr txBox="1"/>
          <p:nvPr/>
        </p:nvSpPr>
        <p:spPr>
          <a:xfrm>
            <a:off x="3902110" y="21316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2A25091-7CE6-49F2-99A8-174EA06D5BEA}"/>
              </a:ext>
            </a:extLst>
          </p:cNvPr>
          <p:cNvSpPr txBox="1"/>
          <p:nvPr/>
        </p:nvSpPr>
        <p:spPr>
          <a:xfrm>
            <a:off x="4514785" y="25622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FEC108-5A74-45B4-B13B-E09AF19534D3}"/>
              </a:ext>
            </a:extLst>
          </p:cNvPr>
          <p:cNvSpPr txBox="1"/>
          <p:nvPr/>
        </p:nvSpPr>
        <p:spPr>
          <a:xfrm>
            <a:off x="6121466" y="43087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C3173B7-230A-4AEC-99CD-F55AE8DB9A4A}"/>
              </a:ext>
            </a:extLst>
          </p:cNvPr>
          <p:cNvSpPr txBox="1"/>
          <p:nvPr/>
        </p:nvSpPr>
        <p:spPr>
          <a:xfrm>
            <a:off x="5037148" y="41005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2A9D57-B3F4-4332-99A1-BE2E50E9C44E}"/>
              </a:ext>
            </a:extLst>
          </p:cNvPr>
          <p:cNvSpPr txBox="1"/>
          <p:nvPr/>
        </p:nvSpPr>
        <p:spPr>
          <a:xfrm>
            <a:off x="4631197" y="37566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03FE0E1-8785-488C-B2D7-4C0A973FBC1C}"/>
              </a:ext>
            </a:extLst>
          </p:cNvPr>
          <p:cNvSpPr txBox="1"/>
          <p:nvPr/>
        </p:nvSpPr>
        <p:spPr>
          <a:xfrm>
            <a:off x="4727620" y="28449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A3B1C8B-DE38-42DE-AD5F-451AB2835B34}"/>
              </a:ext>
            </a:extLst>
          </p:cNvPr>
          <p:cNvSpPr txBox="1"/>
          <p:nvPr/>
        </p:nvSpPr>
        <p:spPr>
          <a:xfrm>
            <a:off x="5693635" y="17089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7BD10F-E067-403C-844B-718421B2F29F}"/>
              </a:ext>
            </a:extLst>
          </p:cNvPr>
          <p:cNvSpPr txBox="1"/>
          <p:nvPr/>
        </p:nvSpPr>
        <p:spPr>
          <a:xfrm>
            <a:off x="334703" y="248747"/>
            <a:ext cx="392219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lephant" panose="02020904090505020303" pitchFamily="18" charset="0"/>
              </a:rPr>
              <a:t>The SSU Meta-Majors Universe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B3D25A-C92B-48B5-9200-F3032A6B99FD}"/>
              </a:ext>
            </a:extLst>
          </p:cNvPr>
          <p:cNvSpPr txBox="1"/>
          <p:nvPr/>
        </p:nvSpPr>
        <p:spPr>
          <a:xfrm>
            <a:off x="6781595" y="45587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451115F-618E-4CCE-BB4E-FAC08C575856}"/>
              </a:ext>
            </a:extLst>
          </p:cNvPr>
          <p:cNvSpPr txBox="1"/>
          <p:nvPr/>
        </p:nvSpPr>
        <p:spPr>
          <a:xfrm>
            <a:off x="5939654" y="30411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56424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</TotalTime>
  <Words>418</Words>
  <Application>Microsoft Office PowerPoint</Application>
  <PresentationFormat>Custom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Bodoni MT</vt:lpstr>
      <vt:lpstr>Calibri</vt:lpstr>
      <vt:lpstr>Calibri Light</vt:lpstr>
      <vt:lpstr>Elephant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SSU</dc:creator>
  <cp:lastModifiedBy>Grimes-McGreer, Mary</cp:lastModifiedBy>
  <cp:revision>34</cp:revision>
  <cp:lastPrinted>2018-10-08T14:21:29Z</cp:lastPrinted>
  <dcterms:created xsi:type="dcterms:W3CDTF">2018-08-11T18:20:53Z</dcterms:created>
  <dcterms:modified xsi:type="dcterms:W3CDTF">2018-10-23T23:22:18Z</dcterms:modified>
</cp:coreProperties>
</file>